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1" r:id="rId4"/>
    <p:sldId id="263" r:id="rId5"/>
    <p:sldId id="260" r:id="rId6"/>
    <p:sldId id="262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64" r:id="rId16"/>
    <p:sldId id="259" r:id="rId17"/>
    <p:sldId id="275" r:id="rId18"/>
    <p:sldId id="276" r:id="rId19"/>
    <p:sldId id="274" r:id="rId20"/>
    <p:sldId id="278" r:id="rId21"/>
    <p:sldId id="277" r:id="rId22"/>
    <p:sldId id="273" r:id="rId23"/>
    <p:sldId id="25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66"/>
    <a:srgbClr val="660033"/>
    <a:srgbClr val="0000CC"/>
    <a:srgbClr val="FFFFFF"/>
    <a:srgbClr val="CCCCFF"/>
    <a:srgbClr val="00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70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222B37D-CA31-4E5A-B22D-132AA34F6B88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C98C27-3947-46DA-AC97-4F374F4A9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296EC1-AA9E-47B3-AA9A-2DCC3B08686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1CDDD-CB95-4039-8553-0EFE5F4A02FE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575E0-66F3-46F1-984F-D3B87D6B4B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5340-7F22-4C84-BE56-018D4BA13A73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B575A-F869-42B8-8B6A-DC8710CAB5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037B1-5BD7-4947-A4D5-0C82BF0D9963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E121F-E84C-49A0-887D-C60A6B74C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BB36C-FDEF-445E-87E9-C18372949382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AAF6D-9778-454A-8050-B4C636035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4684B-5EAB-4922-A2BF-B3236737586B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20ED3-6D49-49EB-88AA-92B2E7CBE6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E3F5D-9A66-430D-A418-9D011EF7E67E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30D5C-7B32-4953-BF0A-85E23139B0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E9785-AF23-4832-BC81-615FF9BEFFDC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EEBB7-6D5F-4A89-BDC2-222DDB787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02E7E-317D-4347-B4C9-1EF9D4D5E8B6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99DB-91FC-448A-BCCB-0C82B5ECF1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A903B-0186-470B-B598-19E9A97A78DE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3CC47-B1CA-43AD-9A6B-A882C3842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91CD7-41C1-4677-AEB9-AC08F8E06A9E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CD6F6-E9DB-4C69-BFCC-A8B0EA078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14EDE-EF9B-4398-B0D6-DBDBADCC0586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3E8A-3778-4582-AB8C-734EDC5E4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702228C-5C86-4656-880A-B47E3E6983CA}" type="datetimeFigureOut">
              <a:rPr lang="ru-RU"/>
              <a:pPr>
                <a:defRPr/>
              </a:pPr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7A37F4-9020-41FD-9E1B-F43005C65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5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main?base=LAW;n=113704;fld=134" TargetMode="External"/><Relationship Id="rId2" Type="http://schemas.openxmlformats.org/officeDocument/2006/relationships/hyperlink" Target="consultantplus://offline/main?base=LAW;n=107290;fld=134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main?base=LAW;n=113704;fld=134;dst=448" TargetMode="External"/><Relationship Id="rId2" Type="http://schemas.openxmlformats.org/officeDocument/2006/relationships/hyperlink" Target="consultantplus://offline/main?base=LAW;n=113656;fld=134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consultantplus://offline/main?base=LAW;n=113704;fld=134;dst=449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main?base=LAW;n=113704;fld=134;dst=228" TargetMode="External"/><Relationship Id="rId2" Type="http://schemas.openxmlformats.org/officeDocument/2006/relationships/hyperlink" Target="consultantplus://offline/main?base=LAW;n=113656;fld=13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hyperlink" Target="consultantplus://offline/main?base=LAW;n=113704;fld=134;dst=100880" TargetMode="External"/><Relationship Id="rId4" Type="http://schemas.openxmlformats.org/officeDocument/2006/relationships/hyperlink" Target="consultantplus://offline/main?base=LAW;n=113704;fld=134;dst=10087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main?base=LAW;n=113704;fld=134;dst=450" TargetMode="External"/><Relationship Id="rId7" Type="http://schemas.openxmlformats.org/officeDocument/2006/relationships/hyperlink" Target="consultantplus://offline/main?base=LAW;n=112770;fld=134;dst=72" TargetMode="External"/><Relationship Id="rId2" Type="http://schemas.openxmlformats.org/officeDocument/2006/relationships/hyperlink" Target="consultantplus://offline/main?base=LAW;n=113656;fld=13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consultantplus://offline/main?base=LAW;n=113704;fld=134;dst=451" TargetMode="External"/><Relationship Id="rId5" Type="http://schemas.openxmlformats.org/officeDocument/2006/relationships/hyperlink" Target="consultantplus://offline/main?base=LAW;n=113704;fld=134;dst=484" TargetMode="External"/><Relationship Id="rId4" Type="http://schemas.openxmlformats.org/officeDocument/2006/relationships/hyperlink" Target="consultantplus://offline/main?base=LAW;n=113704;fld=134;dst=466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main?base=LAW;n=113704;fld=134;dst=459" TargetMode="External"/><Relationship Id="rId3" Type="http://schemas.openxmlformats.org/officeDocument/2006/relationships/hyperlink" Target="consultantplus://offline/main?base=LAW;n=113704;fld=134;dst=457" TargetMode="External"/><Relationship Id="rId7" Type="http://schemas.openxmlformats.org/officeDocument/2006/relationships/hyperlink" Target="consultantplus://offline/main?base=LAW;n=111403;fld=134;dst=102821" TargetMode="External"/><Relationship Id="rId2" Type="http://schemas.openxmlformats.org/officeDocument/2006/relationships/hyperlink" Target="consultantplus://offline/main?base=LAW;n=113704;fld=134;dst=45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consultantplus://offline/main?base=LAW;n=113704;fld=134;dst=455" TargetMode="External"/><Relationship Id="rId5" Type="http://schemas.openxmlformats.org/officeDocument/2006/relationships/hyperlink" Target="consultantplus://offline/main?base=LAW;n=113704;fld=134;dst=450" TargetMode="External"/><Relationship Id="rId4" Type="http://schemas.openxmlformats.org/officeDocument/2006/relationships/hyperlink" Target="consultantplus://offline/main?base=LAW;n=113704;fld=134;dst=467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main?base=LAW;n=113704;fld=134;dst=457" TargetMode="External"/><Relationship Id="rId2" Type="http://schemas.openxmlformats.org/officeDocument/2006/relationships/hyperlink" Target="consultantplus://offline/main?base=LAW;n=113704;fld=134;dst=451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consultantplus://offline/main?base=LAW;n=113704;fld=134;dst=473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main?base=LAW;n=113704;fld=134;dst=480" TargetMode="External"/><Relationship Id="rId3" Type="http://schemas.openxmlformats.org/officeDocument/2006/relationships/hyperlink" Target="consultantplus://offline/main?base=LAW;n=113704;fld=134;dst=466" TargetMode="External"/><Relationship Id="rId7" Type="http://schemas.openxmlformats.org/officeDocument/2006/relationships/hyperlink" Target="consultantplus://offline/main?base=LAW;n=113704;fld=134;dst=478" TargetMode="External"/><Relationship Id="rId2" Type="http://schemas.openxmlformats.org/officeDocument/2006/relationships/hyperlink" Target="consultantplus://offline/main?base=LAW;n=113656;fld=13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consultantplus://offline/main?base=LAW;n=113704;fld=134;dst=469" TargetMode="External"/><Relationship Id="rId5" Type="http://schemas.openxmlformats.org/officeDocument/2006/relationships/hyperlink" Target="consultantplus://offline/main?base=LAW;n=113704;fld=134;dst=465" TargetMode="External"/><Relationship Id="rId4" Type="http://schemas.openxmlformats.org/officeDocument/2006/relationships/hyperlink" Target="consultantplus://offline/main?base=LAW;n=113704;fld=134;dst=482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main?base=LAW;n=113704;fld=134;dst=485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main?base=LAW;n=113704;fld=134;dst=498" TargetMode="External"/><Relationship Id="rId2" Type="http://schemas.openxmlformats.org/officeDocument/2006/relationships/hyperlink" Target="consultantplus://offline/main?base=LAW;n=113656;fld=134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3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slide" Target="slide13.xml"/><Relationship Id="rId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16632"/>
            <a:ext cx="9144000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00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Антикоррупционные меры в Российской Федерации</a:t>
            </a:r>
            <a:endParaRPr lang="ru-RU" sz="5400" b="1" spc="50" dirty="0">
              <a:ln w="11430"/>
              <a:solidFill>
                <a:srgbClr val="00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5" y="2060575"/>
            <a:ext cx="9144000" cy="304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Понятие коррупции.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Формы коррупции.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Ответственность за коррупцию.</a:t>
            </a:r>
            <a:endParaRPr lang="ru-RU" sz="4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настраиваемая 7">
            <a:hlinkClick r:id="rId4" action="ppaction://hlinksldjump" highlightClick="1"/>
          </p:cNvPr>
          <p:cNvSpPr/>
          <p:nvPr/>
        </p:nvSpPr>
        <p:spPr>
          <a:xfrm>
            <a:off x="107950" y="2349500"/>
            <a:ext cx="431800" cy="358775"/>
          </a:xfrm>
          <a:prstGeom prst="actionButtonBlank">
            <a:avLst/>
          </a:prstGeom>
          <a:solidFill>
            <a:srgbClr val="FFFFCC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Управляющая кнопка: настраиваемая 8">
            <a:hlinkClick r:id="rId5" action="ppaction://hlinksldjump" highlightClick="1"/>
          </p:cNvPr>
          <p:cNvSpPr/>
          <p:nvPr/>
        </p:nvSpPr>
        <p:spPr>
          <a:xfrm>
            <a:off x="107950" y="3789363"/>
            <a:ext cx="431800" cy="360362"/>
          </a:xfrm>
          <a:prstGeom prst="actionButtonBlank">
            <a:avLst/>
          </a:prstGeom>
          <a:solidFill>
            <a:srgbClr val="FFFFCC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Управляющая кнопка: настраиваемая 9">
            <a:hlinkClick r:id="rId6" action="ppaction://hlinksldjump" highlightClick="1"/>
          </p:cNvPr>
          <p:cNvSpPr/>
          <p:nvPr/>
        </p:nvSpPr>
        <p:spPr>
          <a:xfrm>
            <a:off x="107950" y="3068638"/>
            <a:ext cx="431800" cy="360362"/>
          </a:xfrm>
          <a:prstGeom prst="actionButtonBlank">
            <a:avLst/>
          </a:prstGeom>
          <a:solidFill>
            <a:srgbClr val="FFFFCC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550"/>
          </a:xfrm>
        </p:spPr>
        <p:txBody>
          <a:bodyPr/>
          <a:lstStyle/>
          <a:p>
            <a:pPr algn="just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Должностное лицо, или лицо, выполняющее управленческие функции в коммерческой или иной организации, в таких случаях действует в пределах своих полномочий по формальным основаниям либо выходит за пределы имеющихся у него полномочий. Это часто происходит вопреки интересам службы и организации.</a:t>
            </a:r>
          </a:p>
        </p:txBody>
      </p:sp>
      <p:pic>
        <p:nvPicPr>
          <p:cNvPr id="2457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500438"/>
            <a:ext cx="6096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459788" y="6381750"/>
            <a:ext cx="576262" cy="360363"/>
          </a:xfrm>
          <a:prstGeom prst="actionButtonReturn">
            <a:avLst/>
          </a:prstGeom>
          <a:solidFill>
            <a:srgbClr val="CCCC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31875"/>
            <a:ext cx="9144000" cy="5781675"/>
          </a:xfrm>
        </p:spPr>
        <p:txBody>
          <a:bodyPr rtlCol="0"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Схожим по своим признакам с составом таких преступлений, как дача взятки и получение взятки, является коммерческий подкуп, который также включен в понятие «коррупция».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Различие этих преступлений заключается в том ,что при коммерческом подкупе получение материальных ценностей, а равно незаконное пользование услугами имущественного характера за совершение действий (бездействий) в интересах дающего (оказывающего), осуществляется лицом, </a:t>
            </a:r>
            <a:endParaRPr 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6745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Коммерческий подкуп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550"/>
          </a:xfrm>
        </p:spPr>
        <p:txBody>
          <a:bodyPr/>
          <a:lstStyle/>
          <a:p>
            <a:pPr algn="just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выполняющим управленческие функции в коммерческой или иной организации.</a:t>
            </a:r>
          </a:p>
          <a:p>
            <a:pPr algn="just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Так же, как и за взятничество, за коммерческий подкуп УК РФ предусматривается уголовная ответственность (вплоть до лишения свободы на срок до 5 лет) как лица подкупаемого, так и лица подкупающего.</a:t>
            </a:r>
          </a:p>
          <a:p>
            <a:pPr algn="just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отличие от взятки, уголовной ответственности подлежит только тот коммерческий подкуп, который совершен по договоренности, вне зависимости от того, когда была осуществлена передача подкупа.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459788" y="6381750"/>
            <a:ext cx="576262" cy="360363"/>
          </a:xfrm>
          <a:prstGeom prst="actionButtonReturn">
            <a:avLst/>
          </a:prstGeom>
          <a:solidFill>
            <a:srgbClr val="CCCC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31875"/>
            <a:ext cx="9144000" cy="5781675"/>
          </a:xfrm>
        </p:spPr>
        <p:txBody>
          <a:bodyPr/>
          <a:lstStyle/>
          <a:p>
            <a:pPr algn="just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Существует отличие взятки-вознаграждения от подарка. Если у вас есть знакомый – должностное лицо и вы хотите сделать ему подарок, то вы должны знать, что служащему органа власти и управления в связи с исполнением им должностных обязанностей запрещено получать вознаграждение от физических и юридических лиц: подарки, денежные выплаты, ссуды, оплату развлечений и т.д. Подарки, полученные служащими в связи с протокольными мероприятиями, со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6745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Взятка и подарок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550"/>
          </a:xfrm>
        </p:spPr>
        <p:txBody>
          <a:bodyPr/>
          <a:lstStyle/>
          <a:p>
            <a:pPr algn="just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Служебными командировками и другими официальными мероприятиями ,признаются федеральной собственностью или собственностью субъекта РФ и должны передаваться гражданским служащим по акту в государственный орган, в котором он служит. Тем не менее, ст. 575 ГК РФ позволено преподносить государственным и муниципальным служащим подарки стоимостью не выше трех тысяч рублей.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459788" y="6381750"/>
            <a:ext cx="576262" cy="360363"/>
          </a:xfrm>
          <a:prstGeom prst="actionButtonReturn">
            <a:avLst/>
          </a:prstGeom>
          <a:solidFill>
            <a:srgbClr val="CCCC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54188"/>
            <a:ext cx="9144000" cy="5059362"/>
          </a:xfrm>
        </p:spPr>
        <p:txBody>
          <a:bodyPr rtlCol="0"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Идея повышения качества работы российской правоохранительной системы и усиления приоритета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«экономических»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уголовно-правовых мер в борьбе с коррупцией высказывалась в обществе давно. И вот в последнем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Послании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Президента Федеральному Собранию было предложено наказывать за совершение коррупционных преступлений штрафами в размерах, кратных суммам взятки или подкупа (до стократной суммы), а также закрепить в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УК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РФ отдельный состав посредничества во взяточничестве.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Ответственность за коррупцию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Рассмотрим, какие поправки вносятся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Законом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N 97-ФЗ в Общую часть УК РФ (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ч. 2 ст. 46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п. "а" ч. 1 ст. 104.1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14350" indent="-514350" algn="just" fontAlgn="auto">
              <a:spcAft>
                <a:spcPts val="0"/>
              </a:spcAft>
              <a:buFont typeface="Arial" pitchFamily="34" charset="0"/>
              <a:buAutoNum type="arabicParenR"/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два раза повышается нижний предел штрафа, который может быть назначен за совершение любого (не только коррупционного) преступления, - теперь его минимальный размер составляет 5 тыс.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</a:p>
          <a:p>
            <a:pPr marL="514350" indent="-514350" algn="just" fontAlgn="auto">
              <a:spcAft>
                <a:spcPts val="0"/>
              </a:spcAft>
              <a:buFont typeface="Arial" pitchFamily="34" charset="0"/>
              <a:buAutoNum type="arabicParenR"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станавливается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особый порядок исчисления штрафа при его назначении за совершение коррупционных преступлений. Он будет кратен сумме коммерческого подкупа или взятки (до стократной суммы), но не менее 25 тыс. и не более 500 млн. руб.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Закон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 97-ФЗ закрепляет возможность конфискации имущества, полученного в результате преступлений, предусмотренных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ст. ст. 145.1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153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155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РФ, если они совершены из корыстных побуждений.</a:t>
            </a:r>
          </a:p>
          <a:p>
            <a:pPr algn="just"/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6013" y="2565400"/>
            <a:ext cx="542290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Законом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N 97 поправки вносятся в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ст. 204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"Коммерческий подкуп",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ст. 290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"Получение взятки",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ст. 291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"Дача взятки" УК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РФ</a:t>
            </a:r>
          </a:p>
          <a:p>
            <a:pPr marL="457200" indent="-45720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b="1" u="sng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Коммерческий </a:t>
            </a:r>
            <a:r>
              <a:rPr lang="ru-RU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подкуп.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новой редакции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ч. 1 ст. 204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 подкупом управленца коммерческой или иной организации считается предоставление ему "иных имущественных прав" (такой формулировкой была дополнена диспозиция данной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статьи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что отнюдь не является новеллой. Привлечение к уголовной ответственности лица, совершившего подкуп управленца таким способом, было возможно и в рамках прежней редакции, так как в соответствии со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ст. 128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ГК РФ имущество включает в себя и имущественные права.</a:t>
            </a:r>
            <a:r>
              <a:rPr lang="ru-RU" dirty="0"/>
              <a:t> </a:t>
            </a:r>
            <a:endParaRPr lang="ru-RU" b="1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Таким образом, законодатель лишь увеличил текст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ч. 1 ст. 204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РФ, не изменив, по сути, ее содержание (то же самое касается диспозиций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ч. 3 ст. 204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ч. 1 ст. 290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РФ). Между тем другие части данной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статьи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были несколько изменены.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Так,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п. "б" ч. 2 ст. 204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 теперь предусматривает в качестве квалифицирующего признака совершение коммерческого подкупа за заведомо незаконные действия (бездействие), что отсутствовало в прежней редакции данной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статьи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Аналогичным квалифицирующим признаком дополнена и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ч. 4 ст. 204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РФ, п. "в" которой устанавливает уголовную ответственность управленца организации за получение предмета подкупа (денег, ценных бумаг, иного имущества и др.) за незаконные действия (бездействие).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28688"/>
            <a:ext cx="9144000" cy="5929312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Определение понятия «коррупция» приведено в ФЗ от 25.12.2008 № 273-ФЗ «О противодействии коррупции»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Коррупцией считается </a:t>
            </a:r>
            <a:r>
              <a:rPr lang="ru-RU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</a:t>
            </a:r>
            <a:r>
              <a:rPr lang="ru-RU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законным</a:t>
            </a:r>
            <a:endParaRPr lang="ru-RU" sz="3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679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Понятие коррупции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Помимо сказанного, с учетом введения особого порядка исчисления штрафа за коррупционные преступления, санкции в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ч. ч. 1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3 ст. 204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 в целом стали более строгими: увеличены максимальные сроки лишения свободы, закреплены штрафы в кратном отношении к сумме подкупа (не менее 25 тыс. руб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итоге суд теперь может варьировать санкцию в виде лишения свободы от 2 месяцев до 12 лет, а в виде штрафа, его сопровождающего, - от 25 тыс. до 500 млн. руб. Тем самым законодатель, с одной стороны, смягчил условия назначения наказания в виде лишения свободы для управленцев, признанных виновными по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ч. 4 ст. 290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РФ, с другой - предоставил судам чрезмерную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«дискреционную»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свободу, превзойдя все ее мыслимые границы.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85000" lnSpcReduction="10000"/>
          </a:bodyPr>
          <a:lstStyle/>
          <a:p>
            <a:pPr marL="457200" indent="-45720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Получение взятки</a:t>
            </a:r>
            <a:r>
              <a:rPr lang="ru-RU" b="1" u="sng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Одной из основных новелл, внесенных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Законом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 97 в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ст. 290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РФ, является расширение круга лиц, которые могут быть субъектами получения взятки. К ним теперь относятся не только должностные лица, но и иностранные должностные лица и должностные лица публичной международной организации (определение им дано в новой редакции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примечания к ст. 290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РФ). А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примечание 5 к ст. 285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 было признано утратившим силу.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Кроме того, более глубоко дифференцирована уголовная ответственность за получение взятки в зависимости от ее размера. Отныне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ч. 2 ст. 290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 предусматривает ответственность за получение взятки в значительном размере (свыше 25 тыс. руб.),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п. "в" ч. 5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в крупном размере (свыше 150 тыс. руб.), а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ч. 6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в особо крупном размере (свыше 1 млн. руб.).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marL="457200" indent="-457200" algn="l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Дача взятки.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Уголовная ответственность за дачу взятки была также дифференцирована в зависимости от ее размера, что привело к смягчению наказания за дачу взятки до 25 тыс. руб. Если в соответствии с прежней редакцией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ч. 1 ст. 291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 РФ за такое преступление предусматривалось лишение свободы на срок до 3 лет, то теперь согласно новой редакции за дачу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«простой»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взятки грозит лишение свободы лишь на срок до 2 лет. И увеличение размера штрафа, который может быть назначен за дачу такой взятки, видимо, должно ознаменовать тот самый переход к "экономическим мерам", к которому призывал Д. Медведев.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marL="457200" indent="-457200"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b="1" u="sng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Посредничество во взяточничестве.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Безусловной новеллой </a:t>
            </a:r>
            <a:r>
              <a:rPr lang="ru-RU" sz="3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Закона</a:t>
            </a:r>
            <a:r>
              <a:rPr lang="ru-RU" sz="3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 97 является закрепление в УК РФ самостоятельной </a:t>
            </a:r>
            <a:r>
              <a:rPr lang="ru-RU" sz="3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ст. 291.1</a:t>
            </a:r>
            <a:r>
              <a:rPr lang="ru-RU" sz="3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"Посредничество во взяточничестве", к которому законодатель отнес непосредственную передачу взятки по поручению взяткодателя или взяткополучателя либо иное способствование указанным лицам в достижении либо реализации соглашения между ними о получении или даче </a:t>
            </a: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взятки </a:t>
            </a:r>
            <a:r>
              <a:rPr lang="ru-RU" sz="3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значительном </a:t>
            </a: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размере.</a:t>
            </a:r>
            <a:endParaRPr lang="ru-RU" sz="3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9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268413"/>
            <a:ext cx="4297362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4813"/>
            <a:ext cx="8351837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8272463" y="6308725"/>
            <a:ext cx="576262" cy="433388"/>
          </a:xfrm>
          <a:prstGeom prst="actionButtonReturn">
            <a:avLst/>
          </a:prstGeom>
          <a:solidFill>
            <a:srgbClr val="CCCC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ru-RU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лицами, а также совершение указанных деяний от имени или в интересах юридического лица.</a:t>
            </a:r>
            <a:endParaRPr lang="ru-RU" sz="3600" b="1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/>
            <a:r>
              <a:rPr lang="ru-RU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 коррупционным деяниям относятся следующие преступления: злоупотребление служебным положением (ст. 285 и 286 УК РФ), дача взятки (ст. 291 УК РФ), получение взятки (ст. 290 УК РФ), злоупотребление полномочиями (ст. 201 УК РФ), коммерческий подкуп (ст. 204 УК РФ), а так же иные деяния, попадающие под понятие «коррупция», указанное выше.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550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возврат 4">
            <a:hlinkClick r:id="rId3" action="ppaction://hlinksldjump" highlightClick="1"/>
          </p:cNvPr>
          <p:cNvSpPr/>
          <p:nvPr/>
        </p:nvSpPr>
        <p:spPr>
          <a:xfrm>
            <a:off x="7596188" y="6381750"/>
            <a:ext cx="576262" cy="431800"/>
          </a:xfrm>
          <a:prstGeom prst="actionButtonReturn">
            <a:avLst/>
          </a:prstGeom>
          <a:solidFill>
            <a:srgbClr val="CCCC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Формы коррупции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4" name="Выноска-облако 3">
            <a:hlinkClick r:id="rId2" action="ppaction://hlinksldjump"/>
          </p:cNvPr>
          <p:cNvSpPr/>
          <p:nvPr/>
        </p:nvSpPr>
        <p:spPr>
          <a:xfrm>
            <a:off x="250825" y="1052513"/>
            <a:ext cx="3384550" cy="1223962"/>
          </a:xfrm>
          <a:prstGeom prst="cloudCallout">
            <a:avLst/>
          </a:prstGeom>
          <a:solidFill>
            <a:srgbClr val="FFFF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Взятка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-облако 7">
            <a:hlinkClick r:id="rId3" action="ppaction://hlinksldjump"/>
          </p:cNvPr>
          <p:cNvSpPr/>
          <p:nvPr/>
        </p:nvSpPr>
        <p:spPr>
          <a:xfrm>
            <a:off x="3959225" y="765175"/>
            <a:ext cx="5184775" cy="2087563"/>
          </a:xfrm>
          <a:prstGeom prst="cloudCallout">
            <a:avLst/>
          </a:prstGeom>
          <a:solidFill>
            <a:srgbClr val="FFFF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Злоупотребление полномочиями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-облако 8">
            <a:hlinkClick r:id="rId4" action="ppaction://hlinksldjump"/>
          </p:cNvPr>
          <p:cNvSpPr/>
          <p:nvPr/>
        </p:nvSpPr>
        <p:spPr>
          <a:xfrm>
            <a:off x="179388" y="2671763"/>
            <a:ext cx="4500562" cy="1800225"/>
          </a:xfrm>
          <a:prstGeom prst="cloudCallout">
            <a:avLst/>
          </a:prstGeom>
          <a:solidFill>
            <a:srgbClr val="FFFF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Коммерческий подкуп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-облако 9">
            <a:hlinkClick r:id="rId5" action="ppaction://hlinksldjump"/>
          </p:cNvPr>
          <p:cNvSpPr/>
          <p:nvPr/>
        </p:nvSpPr>
        <p:spPr>
          <a:xfrm>
            <a:off x="4084638" y="3679825"/>
            <a:ext cx="4205287" cy="1584325"/>
          </a:xfrm>
          <a:prstGeom prst="cloudCallout">
            <a:avLst/>
          </a:prstGeom>
          <a:solidFill>
            <a:srgbClr val="FFFF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Взятка и подарок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правляющая кнопка: возврат 10">
            <a:hlinkClick r:id="rId6" action="ppaction://hlinksldjump" highlightClick="1"/>
          </p:cNvPr>
          <p:cNvSpPr/>
          <p:nvPr/>
        </p:nvSpPr>
        <p:spPr>
          <a:xfrm>
            <a:off x="8272463" y="6308725"/>
            <a:ext cx="576262" cy="433388"/>
          </a:xfrm>
          <a:prstGeom prst="actionButtonReturn">
            <a:avLst/>
          </a:prstGeom>
          <a:solidFill>
            <a:srgbClr val="CCCC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88" name="Рисунок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471988"/>
            <a:ext cx="4211638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08050"/>
            <a:ext cx="9144000" cy="5905500"/>
          </a:xfrm>
        </p:spPr>
        <p:txBody>
          <a:bodyPr/>
          <a:lstStyle/>
          <a:p>
            <a:pPr algn="l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Основным коррупционным деянием является взятка. Взятка – это не только деньги, но и другие материальные и нематериальные ценности. Услуги, льготы, социальные выгоды – так называемый «блат», - полученные за осуществление или неосуществление должностным лицом своих полномочий, также относятся к взяткам.</a:t>
            </a:r>
          </a:p>
          <a:p>
            <a:pPr algn="l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Ещё раз обращаем внимание на то, что взяткой признается передача и получение материальных ценностей, как за общее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6745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Взятка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550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покровительство, так и за попустительство по службе. К общему покровительству по службе могут быть отнесены, в частности, действия, связанные с незаслуженным поощрением, внеочередным необоснованным повышением в должности, совершением других действий, не вызываемых необходимостью. К попустительству по службе следует относить, например, непринятие должностным лицом мер за упущения или нарушения в служебной деятельности взяткодателя или представляемых им лиц, недобросовестное реагирование на его неправомерные действия.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459788" y="6381750"/>
            <a:ext cx="576262" cy="360363"/>
          </a:xfrm>
          <a:prstGeom prst="actionButtonReturn">
            <a:avLst/>
          </a:prstGeom>
          <a:solidFill>
            <a:srgbClr val="CCCCFF"/>
          </a:soli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0">
              <a:srgbClr val="CCCCFF"/>
            </a:gs>
            <a:gs pos="47000">
              <a:srgbClr val="E6E6E6"/>
            </a:gs>
            <a:gs pos="85001">
              <a:srgbClr val="B2B2B2"/>
            </a:gs>
            <a:gs pos="100000">
              <a:srgbClr val="E6E6E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775"/>
            <a:ext cx="9144000" cy="5184775"/>
          </a:xfrm>
        </p:spPr>
        <p:txBody>
          <a:bodyPr/>
          <a:lstStyle/>
          <a:p>
            <a:pPr algn="just"/>
            <a:endParaRPr lang="ru-RU" b="1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Злоупотребление – это использование коррупционером своего служебного положения вопреки интересам службы (организации), либо явно выходящие за пределы его полномочий, если такие действия (бездействия) совершены им из корыстной или иной личной заинтересованности и влекут существенное нарушение прав и законных интересов общества.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6745"/>
            <a:ext cx="91440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Злоупотребление полномочиями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1632</Words>
  <Application>Microsoft Office PowerPoint</Application>
  <PresentationFormat>Экран (4:3)</PresentationFormat>
  <Paragraphs>52</Paragraphs>
  <Slides>25</Slides>
  <Notes>1</Notes>
  <HiddenSlides>8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Calibri</vt:lpstr>
      <vt:lpstr>Arial</vt:lpstr>
      <vt:lpstr>Times New Roman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ЮДС</cp:lastModifiedBy>
  <cp:revision>21</cp:revision>
  <dcterms:created xsi:type="dcterms:W3CDTF">2011-12-07T15:14:17Z</dcterms:created>
  <dcterms:modified xsi:type="dcterms:W3CDTF">2018-05-23T06:58:50Z</dcterms:modified>
</cp:coreProperties>
</file>